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Amatic SC"/>
      <p:regular r:id="rId15"/>
      <p:bold r:id="rId16"/>
    </p:embeddedFont>
    <p:embeddedFont>
      <p:font typeface="Montserrat"/>
      <p:regular r:id="rId17"/>
      <p:bold r:id="rId18"/>
      <p:italic r:id="rId19"/>
      <p:boldItalic r:id="rId20"/>
    </p:embeddedFont>
    <p:embeddedFont>
      <p:font typeface="Source Code Pr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SourceCodePro-bold.fntdata"/><Relationship Id="rId10" Type="http://schemas.openxmlformats.org/officeDocument/2006/relationships/slide" Target="slides/slide5.xml"/><Relationship Id="rId21" Type="http://schemas.openxmlformats.org/officeDocument/2006/relationships/font" Target="fonts/SourceCodePro-regular.fntdata"/><Relationship Id="rId13" Type="http://schemas.openxmlformats.org/officeDocument/2006/relationships/slide" Target="slides/slide8.xml"/><Relationship Id="rId24" Type="http://schemas.openxmlformats.org/officeDocument/2006/relationships/font" Target="fonts/SourceCodePro-boldItalic.fntdata"/><Relationship Id="rId12" Type="http://schemas.openxmlformats.org/officeDocument/2006/relationships/slide" Target="slides/slide7.xml"/><Relationship Id="rId23" Type="http://schemas.openxmlformats.org/officeDocument/2006/relationships/font" Target="fonts/SourceCodePr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maticSC-regular.fntdata"/><Relationship Id="rId14" Type="http://schemas.openxmlformats.org/officeDocument/2006/relationships/slide" Target="slides/slide9.xml"/><Relationship Id="rId17" Type="http://schemas.openxmlformats.org/officeDocument/2006/relationships/font" Target="fonts/Montserrat-regular.fntdata"/><Relationship Id="rId16" Type="http://schemas.openxmlformats.org/officeDocument/2006/relationships/font" Target="fonts/AmaticSC-bold.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0038270f33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0038270f33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f936846e4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f936846e4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f936846e4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f936846e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f936846e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f936846e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cf936846e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cf936846e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03529537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03529537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036dcc6c6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036dcc6c6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036dcc6c6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036dcc6c6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n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kinnerod.net/"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mailto:kurs@birdwear.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094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o"/>
              <a:t>Hjemmesidekurs</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o"/>
              <a:t>Struktur</a:t>
            </a:r>
            <a:endParaRPr/>
          </a:p>
        </p:txBody>
      </p:sp>
      <p:sp>
        <p:nvSpPr>
          <p:cNvPr id="58" name="Google Shape;58;p13"/>
          <p:cNvSpPr txBox="1"/>
          <p:nvPr>
            <p:ph type="ctrTitle"/>
          </p:nvPr>
        </p:nvSpPr>
        <p:spPr>
          <a:xfrm>
            <a:off x="311700" y="1864525"/>
            <a:ext cx="86730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no" sz="4700"/>
              <a:t>Del 4</a:t>
            </a:r>
            <a:endParaRPr sz="4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struktur</a:t>
            </a:r>
            <a:endParaRPr/>
          </a:p>
        </p:txBody>
      </p:sp>
      <p:sp>
        <p:nvSpPr>
          <p:cNvPr id="64" name="Google Shape;64;p1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Her ser du strukturen til koden til en enkel nettside.</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&lt;!DOCTYPE html&gt; definerer at siden er kodet i HTML5, den nyeste standarden. Ikke noe du trenger forstå eller huske. Det er bare å kopiere</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fra kursressursene. Senere</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kan du ta det fra</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hjelpesider på nett.</a:t>
            </a:r>
            <a:endParaRPr sz="2300">
              <a:solidFill>
                <a:srgbClr val="000000"/>
              </a:solidFill>
              <a:latin typeface="Montserrat"/>
              <a:ea typeface="Montserrat"/>
              <a:cs typeface="Montserrat"/>
              <a:sym typeface="Montserrat"/>
            </a:endParaRPr>
          </a:p>
        </p:txBody>
      </p:sp>
      <p:pic>
        <p:nvPicPr>
          <p:cNvPr id="65" name="Google Shape;65;p14"/>
          <p:cNvPicPr preferRelativeResize="0"/>
          <p:nvPr/>
        </p:nvPicPr>
        <p:blipFill>
          <a:blip r:embed="rId3">
            <a:alphaModFix/>
          </a:blip>
          <a:stretch>
            <a:fillRect/>
          </a:stretch>
        </p:blipFill>
        <p:spPr>
          <a:xfrm>
            <a:off x="4572000" y="2629273"/>
            <a:ext cx="4425525" cy="2270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struktur</a:t>
            </a:r>
            <a:endParaRPr/>
          </a:p>
        </p:txBody>
      </p:sp>
      <p:sp>
        <p:nvSpPr>
          <p:cNvPr id="71" name="Google Shape;71;p15"/>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html-taggen inneholder all koden. head-taggen inneholder metainformasjon om nettsiden, inkludert title-taggen. Høres det vanskelig ut? Du trenger ikke forstå hva </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metainformasjon er!</a:t>
            </a:r>
            <a:endParaRPr sz="2300">
              <a:solidFill>
                <a:srgbClr val="000000"/>
              </a:solidFill>
              <a:latin typeface="Montserrat"/>
              <a:ea typeface="Montserrat"/>
              <a:cs typeface="Montserrat"/>
              <a:sym typeface="Montserrat"/>
            </a:endParaRPr>
          </a:p>
        </p:txBody>
      </p:sp>
      <p:pic>
        <p:nvPicPr>
          <p:cNvPr id="72" name="Google Shape;72;p15"/>
          <p:cNvPicPr preferRelativeResize="0"/>
          <p:nvPr/>
        </p:nvPicPr>
        <p:blipFill>
          <a:blip r:embed="rId3">
            <a:alphaModFix/>
          </a:blip>
          <a:stretch>
            <a:fillRect/>
          </a:stretch>
        </p:blipFill>
        <p:spPr>
          <a:xfrm>
            <a:off x="4572000" y="2629273"/>
            <a:ext cx="4425525" cy="2270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innrykk</a:t>
            </a:r>
            <a:endParaRPr/>
          </a:p>
        </p:txBody>
      </p:sp>
      <p:sp>
        <p:nvSpPr>
          <p:cNvPr id="78" name="Google Shape;78;p16"/>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Her ser du strukturen. Det som kommer etter en start-tagg gir jeg et innrykk med </a:t>
            </a:r>
            <a:r>
              <a:rPr lang="no" sz="2300">
                <a:solidFill>
                  <a:srgbClr val="000000"/>
                </a:solidFill>
                <a:latin typeface="Montserrat"/>
                <a:ea typeface="Montserrat"/>
                <a:cs typeface="Montserrat"/>
                <a:sym typeface="Montserrat"/>
              </a:rPr>
              <a:t>tabulatortasten</a:t>
            </a:r>
            <a:r>
              <a:rPr lang="no" sz="2300">
                <a:solidFill>
                  <a:srgbClr val="000000"/>
                </a:solidFill>
                <a:latin typeface="Montserrat"/>
                <a:ea typeface="Montserrat"/>
                <a:cs typeface="Montserrat"/>
                <a:sym typeface="Montserrat"/>
              </a:rPr>
              <a:t>. Start-taggen og slutt-taggen skal på samme nivå.</a:t>
            </a:r>
            <a:endParaRPr sz="2300">
              <a:solidFill>
                <a:srgbClr val="000000"/>
              </a:solidFill>
              <a:latin typeface="Montserrat"/>
              <a:ea typeface="Montserrat"/>
              <a:cs typeface="Montserrat"/>
              <a:sym typeface="Montserrat"/>
            </a:endParaRPr>
          </a:p>
        </p:txBody>
      </p:sp>
      <p:pic>
        <p:nvPicPr>
          <p:cNvPr id="79" name="Google Shape;79;p16"/>
          <p:cNvPicPr preferRelativeResize="0"/>
          <p:nvPr/>
        </p:nvPicPr>
        <p:blipFill>
          <a:blip r:embed="rId3">
            <a:alphaModFix/>
          </a:blip>
          <a:stretch>
            <a:fillRect/>
          </a:stretch>
        </p:blipFill>
        <p:spPr>
          <a:xfrm>
            <a:off x="4572000" y="2629273"/>
            <a:ext cx="4425525" cy="2270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title</a:t>
            </a:r>
            <a:endParaRPr/>
          </a:p>
        </p:txBody>
      </p:sp>
      <p:sp>
        <p:nvSpPr>
          <p:cNvPr id="85" name="Google Shape;85;p17"/>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title-taggen angir navnet til nettsiden og er praktisk for brukere som har lyst til å lagre nettsiden under bokmerker!</a:t>
            </a:r>
            <a:endParaRPr sz="2300">
              <a:solidFill>
                <a:srgbClr val="000000"/>
              </a:solidFill>
              <a:latin typeface="Montserrat"/>
              <a:ea typeface="Montserrat"/>
              <a:cs typeface="Montserrat"/>
              <a:sym typeface="Montserrat"/>
            </a:endParaRPr>
          </a:p>
        </p:txBody>
      </p:sp>
      <p:pic>
        <p:nvPicPr>
          <p:cNvPr id="86" name="Google Shape;86;p17"/>
          <p:cNvPicPr preferRelativeResize="0"/>
          <p:nvPr/>
        </p:nvPicPr>
        <p:blipFill>
          <a:blip r:embed="rId3">
            <a:alphaModFix/>
          </a:blip>
          <a:stretch>
            <a:fillRect/>
          </a:stretch>
        </p:blipFill>
        <p:spPr>
          <a:xfrm>
            <a:off x="4571996" y="2151729"/>
            <a:ext cx="4581550" cy="2991759"/>
          </a:xfrm>
          <a:prstGeom prst="rect">
            <a:avLst/>
          </a:prstGeom>
          <a:noFill/>
          <a:ln>
            <a:noFill/>
          </a:ln>
        </p:spPr>
      </p:pic>
      <p:pic>
        <p:nvPicPr>
          <p:cNvPr id="87" name="Google Shape;87;p17"/>
          <p:cNvPicPr preferRelativeResize="0"/>
          <p:nvPr/>
        </p:nvPicPr>
        <p:blipFill>
          <a:blip r:embed="rId4">
            <a:alphaModFix/>
          </a:blip>
          <a:stretch>
            <a:fillRect/>
          </a:stretch>
        </p:blipFill>
        <p:spPr>
          <a:xfrm>
            <a:off x="224650" y="2754777"/>
            <a:ext cx="4297324" cy="2151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body</a:t>
            </a:r>
            <a:endParaRPr/>
          </a:p>
        </p:txBody>
      </p:sp>
      <p:sp>
        <p:nvSpPr>
          <p:cNvPr id="93" name="Google Shape;93;p18"/>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body</a:t>
            </a:r>
            <a:r>
              <a:rPr lang="no" sz="2300">
                <a:solidFill>
                  <a:srgbClr val="000000"/>
                </a:solidFill>
                <a:latin typeface="Montserrat"/>
                <a:ea typeface="Montserrat"/>
                <a:cs typeface="Montserrat"/>
                <a:sym typeface="Montserrat"/>
              </a:rPr>
              <a:t>-taggen angir hvor koden som lager selve nettsiden skal stå. Koden som du ser her ligger på forsiden til kurset under ressurser! Last den ned og lek deg litt i Brackets!</a:t>
            </a:r>
            <a:endParaRPr sz="2300">
              <a:solidFill>
                <a:srgbClr val="000000"/>
              </a:solidFill>
              <a:latin typeface="Montserrat"/>
              <a:ea typeface="Montserrat"/>
              <a:cs typeface="Montserrat"/>
              <a:sym typeface="Montserrat"/>
            </a:endParaRPr>
          </a:p>
        </p:txBody>
      </p:sp>
      <p:pic>
        <p:nvPicPr>
          <p:cNvPr id="94" name="Google Shape;94;p18"/>
          <p:cNvPicPr preferRelativeResize="0"/>
          <p:nvPr/>
        </p:nvPicPr>
        <p:blipFill>
          <a:blip r:embed="rId3">
            <a:alphaModFix/>
          </a:blip>
          <a:stretch>
            <a:fillRect/>
          </a:stretch>
        </p:blipFill>
        <p:spPr>
          <a:xfrm>
            <a:off x="5199700" y="2724125"/>
            <a:ext cx="3705000" cy="2419375"/>
          </a:xfrm>
          <a:prstGeom prst="rect">
            <a:avLst/>
          </a:prstGeom>
          <a:noFill/>
          <a:ln>
            <a:noFill/>
          </a:ln>
        </p:spPr>
      </p:pic>
      <p:pic>
        <p:nvPicPr>
          <p:cNvPr id="95" name="Google Shape;95;p18"/>
          <p:cNvPicPr preferRelativeResize="0"/>
          <p:nvPr/>
        </p:nvPicPr>
        <p:blipFill>
          <a:blip r:embed="rId4">
            <a:alphaModFix/>
          </a:blip>
          <a:stretch>
            <a:fillRect/>
          </a:stretch>
        </p:blipFill>
        <p:spPr>
          <a:xfrm>
            <a:off x="225975" y="2932952"/>
            <a:ext cx="4297324" cy="2151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lenker</a:t>
            </a:r>
            <a:endParaRPr/>
          </a:p>
        </p:txBody>
      </p:sp>
      <p:sp>
        <p:nvSpPr>
          <p:cNvPr id="101" name="Google Shape;101;p19"/>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Lenker har du garantert vært borte i om du har surfet på nettet. De kan enten være til egne sider eller andres. En lenke ser sånn ut: </a:t>
            </a:r>
            <a:r>
              <a:rPr lang="no" sz="2300">
                <a:solidFill>
                  <a:srgbClr val="000000"/>
                </a:solidFill>
                <a:latin typeface="Montserrat"/>
                <a:ea typeface="Montserrat"/>
                <a:cs typeface="Montserrat"/>
                <a:sym typeface="Montserrat"/>
              </a:rPr>
              <a:t>&lt;a href="</a:t>
            </a:r>
            <a:r>
              <a:rPr lang="no" sz="2300" u="sng">
                <a:solidFill>
                  <a:schemeClr val="accent5"/>
                </a:solidFill>
                <a:latin typeface="Montserrat"/>
                <a:ea typeface="Montserrat"/>
                <a:cs typeface="Montserrat"/>
                <a:sym typeface="Montserrat"/>
                <a:hlinkClick r:id="rId3">
                  <a:extLst>
                    <a:ext uri="{A12FA001-AC4F-418D-AE19-62706E023703}">
                      <ahyp:hlinkClr val="tx"/>
                    </a:ext>
                  </a:extLst>
                </a:hlinkClick>
              </a:rPr>
              <a:t>http://kinnerod.net/</a:t>
            </a:r>
            <a:r>
              <a:rPr lang="no" sz="2300">
                <a:solidFill>
                  <a:srgbClr val="000000"/>
                </a:solidFill>
                <a:latin typeface="Montserrat"/>
                <a:ea typeface="Montserrat"/>
                <a:cs typeface="Montserrat"/>
                <a:sym typeface="Montserrat"/>
              </a:rPr>
              <a:t>"&gt;Runes nettside&lt;/a&gt;</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Prøv deg fram og bytt ut</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adressen eller teksten og se</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hva som skjer!</a:t>
            </a:r>
            <a:endParaRPr sz="2300">
              <a:solidFill>
                <a:srgbClr val="000000"/>
              </a:solidFill>
              <a:latin typeface="Montserrat"/>
              <a:ea typeface="Montserrat"/>
              <a:cs typeface="Montserrat"/>
              <a:sym typeface="Montserrat"/>
            </a:endParaRPr>
          </a:p>
        </p:txBody>
      </p:sp>
      <p:pic>
        <p:nvPicPr>
          <p:cNvPr id="102" name="Google Shape;102;p19"/>
          <p:cNvPicPr preferRelativeResize="0"/>
          <p:nvPr/>
        </p:nvPicPr>
        <p:blipFill>
          <a:blip r:embed="rId4">
            <a:alphaModFix/>
          </a:blip>
          <a:stretch>
            <a:fillRect/>
          </a:stretch>
        </p:blipFill>
        <p:spPr>
          <a:xfrm>
            <a:off x="4982774" y="2629425"/>
            <a:ext cx="3504000" cy="25140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lenker</a:t>
            </a:r>
            <a:endParaRPr/>
          </a:p>
        </p:txBody>
      </p:sp>
      <p:sp>
        <p:nvSpPr>
          <p:cNvPr id="108" name="Google Shape;108;p20"/>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Skal du bare lenke til en side som ligger i samme mappe kan du f.eks. skrive:</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&lt;a href="enkelside.html"&gt;Enkel side&lt;/a&gt;</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Ligger den i en undermappe kan du </a:t>
            </a:r>
            <a:r>
              <a:rPr lang="no" sz="2300">
                <a:solidFill>
                  <a:srgbClr val="000000"/>
                </a:solidFill>
                <a:latin typeface="Montserrat"/>
                <a:ea typeface="Montserrat"/>
                <a:cs typeface="Montserrat"/>
                <a:sym typeface="Montserrat"/>
              </a:rPr>
              <a:t>f.eks</a:t>
            </a:r>
            <a:r>
              <a:rPr lang="no" sz="2300">
                <a:solidFill>
                  <a:srgbClr val="000000"/>
                </a:solidFill>
                <a:latin typeface="Montserrat"/>
                <a:ea typeface="Montserrat"/>
                <a:cs typeface="Montserrat"/>
                <a:sym typeface="Montserrat"/>
              </a:rPr>
              <a:t>. skrive</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&lt;a href="undermappe/enkelside.html"&gt;Enkel side&lt;/a&gt;</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hvor undermappe er navnet på mappen den ligger i.</a:t>
            </a:r>
            <a:endParaRPr sz="2300">
              <a:solidFill>
                <a:srgbClr val="000000"/>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o"/>
              <a:t>tusen takk!</a:t>
            </a:r>
            <a:endParaRPr/>
          </a:p>
        </p:txBody>
      </p:sp>
      <p:sp>
        <p:nvSpPr>
          <p:cNvPr id="114" name="Google Shape;114;p21"/>
          <p:cNvSpPr txBox="1"/>
          <p:nvPr>
            <p:ph idx="1" type="body"/>
          </p:nvPr>
        </p:nvSpPr>
        <p:spPr>
          <a:xfrm>
            <a:off x="311700" y="1228675"/>
            <a:ext cx="8520600" cy="334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no" sz="2300">
                <a:solidFill>
                  <a:srgbClr val="000000"/>
                </a:solidFill>
                <a:latin typeface="Montserrat"/>
                <a:ea typeface="Montserrat"/>
                <a:cs typeface="Montserrat"/>
                <a:sym typeface="Montserrat"/>
              </a:rPr>
              <a:t>Tusen takk for at du har fulgt kurset så langt! Er det noe du lurer på? Hva syns du om kurset? Det hadde betydd veldig mye for meg om du kunne sendt meg en e-post på </a:t>
            </a:r>
            <a:r>
              <a:rPr lang="no" sz="2300" u="sng">
                <a:solidFill>
                  <a:schemeClr val="hlink"/>
                </a:solidFill>
                <a:latin typeface="Montserrat"/>
                <a:ea typeface="Montserrat"/>
                <a:cs typeface="Montserrat"/>
                <a:sym typeface="Montserrat"/>
                <a:hlinkClick r:id="rId3"/>
              </a:rPr>
              <a:t>kurs@birdwear.net</a:t>
            </a:r>
            <a:endParaRPr sz="2300">
              <a:solidFill>
                <a:srgbClr val="000000"/>
              </a:solidFill>
              <a:latin typeface="Montserrat"/>
              <a:ea typeface="Montserrat"/>
              <a:cs typeface="Montserrat"/>
              <a:sym typeface="Montserrat"/>
            </a:endParaRPr>
          </a:p>
          <a:p>
            <a:pPr indent="0" lvl="0" marL="0" rtl="0" algn="l">
              <a:spcBef>
                <a:spcPts val="0"/>
              </a:spcBef>
              <a:spcAft>
                <a:spcPts val="0"/>
              </a:spcAft>
              <a:buNone/>
            </a:pPr>
            <a:r>
              <a:rPr lang="no" sz="2300">
                <a:solidFill>
                  <a:srgbClr val="000000"/>
                </a:solidFill>
                <a:latin typeface="Montserrat"/>
                <a:ea typeface="Montserrat"/>
                <a:cs typeface="Montserrat"/>
                <a:sym typeface="Montserrat"/>
              </a:rPr>
              <a:t>Jeg tenker på å lage kurset lengre, men lurer fælt på hva du har lyst til å lære mer om. Som belønning sender jeg deg et tips til en nettside som er til stor hjelp for oss hjemmesidemekkere!</a:t>
            </a:r>
            <a:endParaRPr sz="2300">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